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</p:sldMasterIdLst>
  <p:notesMasterIdLst>
    <p:notesMasterId r:id="rId11"/>
  </p:notesMasterIdLst>
  <p:sldIdLst>
    <p:sldId id="390" r:id="rId2"/>
    <p:sldId id="383" r:id="rId3"/>
    <p:sldId id="389" r:id="rId4"/>
    <p:sldId id="391" r:id="rId5"/>
    <p:sldId id="394" r:id="rId6"/>
    <p:sldId id="393" r:id="rId7"/>
    <p:sldId id="403" r:id="rId8"/>
    <p:sldId id="272" r:id="rId9"/>
    <p:sldId id="3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ka Hershkop" initials="MH" lastIdx="3" clrIdx="0">
    <p:extLst>
      <p:ext uri="{19B8F6BF-5375-455C-9EA6-DF929625EA0E}">
        <p15:presenceInfo xmlns:p15="http://schemas.microsoft.com/office/powerpoint/2012/main" userId="S::malka.hershkop28@myhunter.cuny.edu::1d3617fc-ee08-404f-83db-aec75f74c9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1" autoAdjust="0"/>
    <p:restoredTop sz="72928"/>
  </p:normalViewPr>
  <p:slideViewPr>
    <p:cSldViewPr snapToGrid="0">
      <p:cViewPr varScale="1">
        <p:scale>
          <a:sx n="83" d="100"/>
          <a:sy n="83" d="100"/>
        </p:scale>
        <p:origin x="11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8T13:14:44.23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F498-32D5-481B-8C45-7D4262319596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B13EA-27D9-42B8-B626-B567C10AA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3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3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13EA-27D9-42B8-B626-B567C10AAA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35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9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7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7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6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5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E54A7-46A6-2742-BB38-99E5AFBD912B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8.m4a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10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12618" y="4004003"/>
            <a:ext cx="11159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4800" dirty="0">
                <a:latin typeface="Bahnschrift" panose="020B0502040204020203" pitchFamily="34" charset="0"/>
                <a:cs typeface="Helvetica"/>
              </a:rPr>
              <a:t>If you need to move a bit or stretch, please do so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between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runs, when the scanner is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not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running. 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2618" y="3807814"/>
            <a:ext cx="11166764" cy="224463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4B0E0-6695-3F4E-A051-AC0CB750B73F}"/>
              </a:ext>
            </a:extLst>
          </p:cNvPr>
          <p:cNvSpPr txBox="1"/>
          <p:nvPr/>
        </p:nvSpPr>
        <p:spPr>
          <a:xfrm>
            <a:off x="3410921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02321-F3BD-4F64-AACC-E3B92B81EDD5}"/>
              </a:ext>
            </a:extLst>
          </p:cNvPr>
          <p:cNvSpPr txBox="1"/>
          <p:nvPr/>
        </p:nvSpPr>
        <p:spPr>
          <a:xfrm>
            <a:off x="512618" y="428178"/>
            <a:ext cx="111598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It is very important that you stay as still as possible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during the experiment in the MRI machine.</a:t>
            </a:r>
          </a:p>
        </p:txBody>
      </p:sp>
      <p:pic>
        <p:nvPicPr>
          <p:cNvPr id="3" name="Rating 1 Pre Intro Notification.m4a">
            <a:hlinkClick r:id="" action="ppaction://media"/>
            <a:extLst>
              <a:ext uri="{FF2B5EF4-FFF2-40B4-BE49-F238E27FC236}">
                <a16:creationId xmlns:a16="http://schemas.microsoft.com/office/drawing/2014/main" id="{10063C15-99E8-90FC-F9D3-1963E2938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59786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4901-6ACC-B044-BC1B-D3A0E6D9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634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latin typeface="Bahnschrift" panose="020B0502040204020203" pitchFamily="34" charset="0"/>
              </a:rPr>
              <a:t>Welcome</a:t>
            </a:r>
            <a:br>
              <a:rPr lang="en-US" sz="8000" b="1" dirty="0">
                <a:latin typeface="Bahnschrift" panose="020B0502040204020203" pitchFamily="34" charset="0"/>
              </a:rPr>
            </a:br>
            <a:br>
              <a:rPr lang="en-US" sz="8000" b="1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The following presentation will guide you through how to</a:t>
            </a:r>
            <a:br>
              <a:rPr lang="en-US" sz="3200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respond to our rating scales.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pic>
        <p:nvPicPr>
          <p:cNvPr id="3" name="Rating 2 Welcome 2.m4a">
            <a:hlinkClick r:id="" action="ppaction://media"/>
            <a:extLst>
              <a:ext uri="{FF2B5EF4-FFF2-40B4-BE49-F238E27FC236}">
                <a16:creationId xmlns:a16="http://schemas.microsoft.com/office/drawing/2014/main" id="{39114EC0-49B2-5F3F-66D5-45FA39859C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59713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0">
        <p:fade/>
      </p:transition>
    </mc:Choice>
    <mc:Fallback xmlns="">
      <p:transition spd="med" advTm="3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9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259102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have been given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or an alternative response device in your dominant hand.</a:t>
            </a:r>
            <a:endParaRPr lang="en-US" sz="3200" dirty="0"/>
          </a:p>
        </p:txBody>
      </p:sp>
      <p:pic>
        <p:nvPicPr>
          <p:cNvPr id="3" name="Rating 3 Trackball 2.m4a">
            <a:hlinkClick r:id="" action="ppaction://media"/>
            <a:extLst>
              <a:ext uri="{FF2B5EF4-FFF2-40B4-BE49-F238E27FC236}">
                <a16:creationId xmlns:a16="http://schemas.microsoft.com/office/drawing/2014/main" id="{ED6B1F39-12C0-4195-FCCE-6B6CCB6DF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5754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63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right will move rating indicators to the right-side of the scale, typically indicating an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increase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2" name="Rating 4 Trackball to the right 1.m4a">
            <a:hlinkClick r:id="" action="ppaction://media"/>
            <a:extLst>
              <a:ext uri="{FF2B5EF4-FFF2-40B4-BE49-F238E27FC236}">
                <a16:creationId xmlns:a16="http://schemas.microsoft.com/office/drawing/2014/main" id="{60D5068B-4EFC-74FE-E927-DBDD59989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59346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7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77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left will move rating indicators to the left-side of the scale, typically indicating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decrease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2" name="Rating 5 Trackball to the left 2.m4a">
            <a:hlinkClick r:id="" action="ppaction://media"/>
            <a:extLst>
              <a:ext uri="{FF2B5EF4-FFF2-40B4-BE49-F238E27FC236}">
                <a16:creationId xmlns:a16="http://schemas.microsoft.com/office/drawing/2014/main" id="{B8D7BAC5-9281-51C0-509B-44539A561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962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may submit your response using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left button</a:t>
            </a:r>
            <a:r>
              <a:rPr lang="en-US" sz="3200" dirty="0">
                <a:latin typeface="Bahnschrift" panose="020B0502040204020203" pitchFamily="34" charset="0"/>
              </a:rPr>
              <a:t>. Do not use the right button to submit a response.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5BA50-2E4A-499A-8360-F21B72E3F0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3102" t="27108" r="21370" b="47031"/>
          <a:stretch/>
        </p:blipFill>
        <p:spPr>
          <a:xfrm>
            <a:off x="2798956" y="1561170"/>
            <a:ext cx="3144645" cy="1464527"/>
          </a:xfrm>
          <a:prstGeom prst="rect">
            <a:avLst/>
          </a:prstGeom>
          <a:noFill/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10FF829-7249-4C07-B76B-295590C12B94}"/>
              </a:ext>
            </a:extLst>
          </p:cNvPr>
          <p:cNvSpPr/>
          <p:nvPr/>
        </p:nvSpPr>
        <p:spPr>
          <a:xfrm>
            <a:off x="2668859" y="2064834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935A2CC-E906-4792-B758-DAB12C822521}"/>
              </a:ext>
            </a:extLst>
          </p:cNvPr>
          <p:cNvSpPr/>
          <p:nvPr/>
        </p:nvSpPr>
        <p:spPr>
          <a:xfrm>
            <a:off x="8285357" y="2943921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ating 6 Submitting Responses 1.m4a">
            <a:hlinkClick r:id="" action="ppaction://media"/>
            <a:extLst>
              <a:ext uri="{FF2B5EF4-FFF2-40B4-BE49-F238E27FC236}">
                <a16:creationId xmlns:a16="http://schemas.microsoft.com/office/drawing/2014/main" id="{2E4179AF-705B-6294-48C4-CFB64AA76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4135" y="58642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0">
        <p:fade/>
      </p:transition>
    </mc:Choice>
    <mc:Fallback xmlns="">
      <p:transition spd="med" advTm="5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78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228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  <p:bldP spid="3" grpId="0" animBg="1"/>
      <p:bldP spid="3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BCAF35-88AF-8042-8D55-F5C928A6AD82}"/>
              </a:ext>
            </a:extLst>
          </p:cNvPr>
          <p:cNvSpPr txBox="1"/>
          <p:nvPr/>
        </p:nvSpPr>
        <p:spPr>
          <a:xfrm>
            <a:off x="627246" y="4142982"/>
            <a:ext cx="113989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No Sensation: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feel no sensation at 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Barely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Detectable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could barely detect this sensation.”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Weak: </a:t>
            </a:r>
            <a:r>
              <a:rPr lang="en-US" sz="20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weak.”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Helvetica Neue" charset="0"/>
            </a:endParaRP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Moderate: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was moderate.”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Helvetica Neue" charset="0"/>
            </a:endParaRP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Very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very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Strongest Imaginable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Sensation of Any Kind: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“This sensation was so intense that it is the worst I have ever experienced.”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9343547E-245D-7C43-8EAE-F32B0E329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5" y="435580"/>
            <a:ext cx="4337649" cy="4630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What to Expect 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A0499BC-CFA1-7A41-8855-E6EE60867D86}"/>
              </a:ext>
            </a:extLst>
          </p:cNvPr>
          <p:cNvSpPr/>
          <p:nvPr/>
        </p:nvSpPr>
        <p:spPr>
          <a:xfrm>
            <a:off x="4237218" y="2011887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44DCB8B-AA5D-034C-9F11-DD39A0F12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64" y="2113731"/>
            <a:ext cx="7669570" cy="20875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DE65DFF-0E7A-EC41-A14F-9C3A98A8FCC6}"/>
              </a:ext>
            </a:extLst>
          </p:cNvPr>
          <p:cNvSpPr/>
          <p:nvPr/>
        </p:nvSpPr>
        <p:spPr>
          <a:xfrm>
            <a:off x="3833083" y="1437745"/>
            <a:ext cx="4987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intense was this overall?</a:t>
            </a:r>
          </a:p>
        </p:txBody>
      </p:sp>
      <p:pic>
        <p:nvPicPr>
          <p:cNvPr id="2" name="Rating 8 What to Expect Question Anchors 1.m4a">
            <a:hlinkClick r:id="" action="ppaction://media"/>
            <a:extLst>
              <a:ext uri="{FF2B5EF4-FFF2-40B4-BE49-F238E27FC236}">
                <a16:creationId xmlns:a16="http://schemas.microsoft.com/office/drawing/2014/main" id="{DDB1A8C7-4D9C-105E-8A0B-DC51104AB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3381" y="50138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165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665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165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665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8165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665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165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uiExpand="1" build="allAtOnce"/>
      <p:bldP spid="18" grpId="0"/>
      <p:bldP spid="10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131220D-502A-6F40-B68F-AE99227904BC}"/>
              </a:ext>
            </a:extLst>
          </p:cNvPr>
          <p:cNvSpPr/>
          <p:nvPr/>
        </p:nvSpPr>
        <p:spPr>
          <a:xfrm>
            <a:off x="5923790" y="2599350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D613D82E-F0F1-F540-BF50-33C46B726802}"/>
              </a:ext>
            </a:extLst>
          </p:cNvPr>
          <p:cNvSpPr/>
          <p:nvPr/>
        </p:nvSpPr>
        <p:spPr>
          <a:xfrm>
            <a:off x="2206229" y="2592191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3790" y="724467"/>
            <a:ext cx="1847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endParaRPr lang="en-US" sz="3200" dirty="0">
              <a:solidFill>
                <a:srgbClr val="0070C0"/>
              </a:solidFill>
              <a:latin typeface="Garamond" panose="02020404030301010803" pitchFamily="18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aramond" panose="02020404030301010803" pitchFamily="18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6523" y="422016"/>
            <a:ext cx="110138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This is an example of a scale rating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comfort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.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65AE5D-C9B0-A24C-9E61-C7EA827010DF}"/>
              </a:ext>
            </a:extLst>
          </p:cNvPr>
          <p:cNvSpPr/>
          <p:nvPr/>
        </p:nvSpPr>
        <p:spPr>
          <a:xfrm>
            <a:off x="1316736" y="1831175"/>
            <a:ext cx="4607054" cy="3338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22773-D7CC-D44A-A5B8-BB89579E4717}"/>
              </a:ext>
            </a:extLst>
          </p:cNvPr>
          <p:cNvSpPr/>
          <p:nvPr/>
        </p:nvSpPr>
        <p:spPr>
          <a:xfrm>
            <a:off x="9666751" y="1697784"/>
            <a:ext cx="5498965" cy="344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6477A22F-239D-B846-A2CE-FAE31B258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0" y="1998359"/>
            <a:ext cx="11263220" cy="31414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E0536C-D380-A34B-A0A7-443FF09FFA9E}"/>
              </a:ext>
            </a:extLst>
          </p:cNvPr>
          <p:cNvSpPr/>
          <p:nvPr/>
        </p:nvSpPr>
        <p:spPr>
          <a:xfrm>
            <a:off x="589090" y="5776902"/>
            <a:ext cx="11013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Once in the scanner you can use the 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trackball</a:t>
            </a:r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to resize the triangle and click to submit your rating. 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D46AEB-7564-492B-8715-5590A0082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29205" y="4827829"/>
            <a:ext cx="1173899" cy="1173899"/>
          </a:xfrm>
          <a:prstGeom prst="rect">
            <a:avLst/>
          </a:prstGeom>
        </p:spPr>
      </p:pic>
      <p:pic>
        <p:nvPicPr>
          <p:cNvPr id="2" name="Rating 9 What to expect example comfort ratings 2.m4a">
            <a:hlinkClick r:id="" action="ppaction://media"/>
            <a:extLst>
              <a:ext uri="{FF2B5EF4-FFF2-40B4-BE49-F238E27FC236}">
                <a16:creationId xmlns:a16="http://schemas.microsoft.com/office/drawing/2014/main" id="{8DC751F0-F47E-1EAE-17F3-7A2135A022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9200" y="6055751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03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6.25E-7 3.7037E-7 L -0.30495 0.0016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5E-6 4.81481E-6 L -0.37188 -0.01019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-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  <p:bldP spid="20" grpId="0" animBg="1"/>
      <p:bldP spid="13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4380-0DF6-964A-82B7-7B893595A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8900"/>
            <a:ext cx="10515600" cy="222019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Could you explain back to me how you 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understand</a:t>
            </a: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 the rating scale?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BE3D4-A52F-CA47-AE43-9DEB9455C3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b="12325"/>
          <a:stretch/>
        </p:blipFill>
        <p:spPr>
          <a:xfrm>
            <a:off x="3873500" y="1480435"/>
            <a:ext cx="4445000" cy="3897128"/>
          </a:xfrm>
          <a:prstGeom prst="rect">
            <a:avLst/>
          </a:prstGeom>
        </p:spPr>
      </p:pic>
      <p:pic>
        <p:nvPicPr>
          <p:cNvPr id="5" name="Rating 11 Explain back to me 2.m4a">
            <a:hlinkClick r:id="" action="ppaction://media"/>
            <a:extLst>
              <a:ext uri="{FF2B5EF4-FFF2-40B4-BE49-F238E27FC236}">
                <a16:creationId xmlns:a16="http://schemas.microsoft.com/office/drawing/2014/main" id="{81884479-76AB-0894-D2CA-86A94FB59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8203" y="59346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36315</TotalTime>
  <Words>295</Words>
  <Application>Microsoft Office PowerPoint</Application>
  <PresentationFormat>Widescreen</PresentationFormat>
  <Paragraphs>24</Paragraphs>
  <Slides>9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Garamond</vt:lpstr>
      <vt:lpstr>Helvetica</vt:lpstr>
      <vt:lpstr>Office Theme</vt:lpstr>
      <vt:lpstr>PowerPoint Presentation</vt:lpstr>
      <vt:lpstr>Welcome  The following presentation will guide you through how to respond to our rating scales.</vt:lpstr>
      <vt:lpstr>PowerPoint Presentation</vt:lpstr>
      <vt:lpstr>PowerPoint Presentation</vt:lpstr>
      <vt:lpstr>PowerPoint Presentation</vt:lpstr>
      <vt:lpstr>PowerPoint Presentation</vt:lpstr>
      <vt:lpstr>What to Expect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Sun</dc:creator>
  <cp:lastModifiedBy>Michael Sun</cp:lastModifiedBy>
  <cp:revision>31</cp:revision>
  <dcterms:created xsi:type="dcterms:W3CDTF">2022-01-18T02:14:53Z</dcterms:created>
  <dcterms:modified xsi:type="dcterms:W3CDTF">2024-02-26T21:36:24Z</dcterms:modified>
</cp:coreProperties>
</file>